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6" r:id="rId2"/>
  </p:sldMasterIdLst>
  <p:notesMasterIdLst>
    <p:notesMasterId r:id="rId10"/>
  </p:notesMasterIdLst>
  <p:sldIdLst>
    <p:sldId id="258" r:id="rId3"/>
    <p:sldId id="256" r:id="rId4"/>
    <p:sldId id="257" r:id="rId5"/>
    <p:sldId id="259" r:id="rId6"/>
    <p:sldId id="260" r:id="rId7"/>
    <p:sldId id="262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218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microsoft.com/office/2015/10/relationships/revisionInfo" Target="revisionInfo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33BAB6-E051-4A0B-895A-C860CC3F5AA2}" type="datetimeFigureOut">
              <a:rPr lang="en-GB" smtClean="0"/>
              <a:pPr/>
              <a:t>13/06/2018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AB0D4-8D40-463C-A26C-2D967D314CB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7326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BB059D1-56EA-4E5D-8895-84099915A816}" type="slidenum">
              <a:rPr lang="en-US" altLang="en-US" smtClean="0"/>
              <a:pPr eaLnBrk="1" hangingPunct="1">
                <a:spcBef>
                  <a:spcPct val="0"/>
                </a:spcBef>
              </a:pPr>
              <a:t>1</a:t>
            </a:fld>
            <a:endParaRPr lang="en-US" altLang="en-US" dirty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394086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FEEF-9E21-4B14-B71E-E3CB8C182400}" type="datetimeFigureOut">
              <a:rPr lang="en-GB" smtClean="0"/>
              <a:pPr/>
              <a:t>13/06/2018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47870-C123-49CB-80E2-9120779CDFB8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8493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9BC9DD-E369-4672-B478-B546514F658F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246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FEEF-9E21-4B14-B71E-E3CB8C182400}" type="datetimeFigureOut">
              <a:rPr lang="en-GB" smtClean="0"/>
              <a:pPr/>
              <a:t>13/06/2018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47870-C123-49CB-80E2-9120779CDFB8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06307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FEEF-9E21-4B14-B71E-E3CB8C182400}" type="datetimeFigureOut">
              <a:rPr lang="en-GB" smtClean="0"/>
              <a:pPr/>
              <a:t>13/06/2018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47870-C123-49CB-80E2-9120779CDFB8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29248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9BC9DD-E369-4672-B478-B546514F658F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2462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FEEF-9E21-4B14-B71E-E3CB8C182400}" type="datetimeFigureOut">
              <a:rPr lang="en-GB" smtClean="0"/>
              <a:pPr/>
              <a:t>13/06/2018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47870-C123-49CB-80E2-9120779CDFB8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96749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FEEF-9E21-4B14-B71E-E3CB8C182400}" type="datetimeFigureOut">
              <a:rPr lang="en-GB" smtClean="0"/>
              <a:pPr/>
              <a:t>13/06/2018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47870-C123-49CB-80E2-9120779CDFB8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7831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FEEF-9E21-4B14-B71E-E3CB8C182400}" type="datetimeFigureOut">
              <a:rPr lang="en-GB" smtClean="0"/>
              <a:pPr/>
              <a:t>13/06/2018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47870-C123-49CB-80E2-9120779CDFB8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99365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FEEF-9E21-4B14-B71E-E3CB8C182400}" type="datetimeFigureOut">
              <a:rPr lang="en-GB" smtClean="0"/>
              <a:pPr/>
              <a:t>13/06/2018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47870-C123-49CB-80E2-9120779CDFB8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79063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9BC9DD-E369-4672-B478-B546514F658F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32014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A710C3AC-2753-431F-B300-29CC644D809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741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9BC9DD-E369-4672-B478-B546514F658F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9430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FEEF-9E21-4B14-B71E-E3CB8C182400}" type="datetimeFigureOut">
              <a:rPr lang="en-GB" smtClean="0"/>
              <a:pPr/>
              <a:t>13/06/2018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47870-C123-49CB-80E2-9120779CDFB8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0548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FEEF-9E21-4B14-B71E-E3CB8C182400}" type="datetimeFigureOut">
              <a:rPr lang="en-GB" smtClean="0"/>
              <a:pPr/>
              <a:t>13/06/2018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47870-C123-49CB-80E2-9120779CDFB8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1693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FEEF-9E21-4B14-B71E-E3CB8C182400}" type="datetimeFigureOut">
              <a:rPr lang="en-GB" smtClean="0"/>
              <a:pPr/>
              <a:t>13/06/2018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47870-C123-49CB-80E2-9120779CDFB8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4707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FEEF-9E21-4B14-B71E-E3CB8C182400}" type="datetimeFigureOut">
              <a:rPr lang="en-GB" smtClean="0"/>
              <a:pPr/>
              <a:t>13/06/2018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47870-C123-49CB-80E2-9120779CDFB8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95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FEEF-9E21-4B14-B71E-E3CB8C182400}" type="datetimeFigureOut">
              <a:rPr lang="en-GB" smtClean="0"/>
              <a:pPr/>
              <a:t>13/06/2018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47870-C123-49CB-80E2-9120779CDFB8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1029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FEEF-9E21-4B14-B71E-E3CB8C182400}" type="datetimeFigureOut">
              <a:rPr lang="en-GB" smtClean="0"/>
              <a:pPr/>
              <a:t>13/06/2018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47870-C123-49CB-80E2-9120779CDFB8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828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84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B0FEEF-9E21-4B14-B71E-E3CB8C182400}" type="datetimeFigureOut">
              <a:rPr lang="en-GB" smtClean="0"/>
              <a:pPr/>
              <a:t>13/06/2018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47870-C123-49CB-80E2-9120779CDFB8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2570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61" r:id="rId9"/>
    <p:sldLayoutId id="2147483664" r:id="rId10"/>
    <p:sldLayoutId id="2147483663" r:id="rId11"/>
    <p:sldLayoutId id="2147483655" r:id="rId12"/>
    <p:sldLayoutId id="2147483665" r:id="rId13"/>
    <p:sldLayoutId id="2147483656" r:id="rId14"/>
    <p:sldLayoutId id="2147483657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 dirty="0"/>
              <a:t>Rapid Response Teams Training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64479D6-E1AD-4E5B-A4F8-2E59461ED891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 dirty="0">
                <a:solidFill>
                  <a:srgbClr val="FFFFFF"/>
                </a:solidFill>
                <a:ea typeface="Calibri"/>
              </a:rPr>
              <a:t>Rapid Response Teams Training</a:t>
            </a:r>
          </a:p>
        </p:txBody>
      </p:sp>
      <p:sp>
        <p:nvSpPr>
          <p:cNvPr id="1031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 dirty="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0384FD-CC80-4B09-A768-218B646411B4}" type="slidenum">
              <a:rPr lang="en-US" sz="1600">
                <a:solidFill>
                  <a:prstClr val="white"/>
                </a:solidFill>
              </a:rPr>
              <a:pPr eaLnBrk="1" hangingPunct="1"/>
              <a:t>‹#›</a:t>
            </a:fld>
            <a:endParaRPr lang="en-US" sz="1600" dirty="0">
              <a:solidFill>
                <a:prstClr val="white"/>
              </a:solidFill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 dirty="0">
                <a:solidFill>
                  <a:prstClr val="black"/>
                </a:solidFill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 userDrawn="1"/>
        </p:nvSpPr>
        <p:spPr bwMode="auto">
          <a:xfrm>
            <a:off x="2057400" y="6478588"/>
            <a:ext cx="271420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FR" sz="1200" dirty="0">
                <a:solidFill>
                  <a:schemeClr val="bg1"/>
                </a:solidFill>
                <a:latin typeface="Arial Narrow" pitchFamily="34" charset="0"/>
              </a:rPr>
              <a:t>Formation des Équipes d’Intervention Rapide</a:t>
            </a:r>
            <a:endParaRPr lang="en-GB" sz="1200" dirty="0">
              <a:solidFill>
                <a:prstClr val="white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7970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ihrhrt@who.int" TargetMode="External"/><Relationship Id="rId2" Type="http://schemas.openxmlformats.org/officeDocument/2006/relationships/hyperlink" Target="https://extranet.who.int/hslp" TargetMode="External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ctrTitle"/>
          </p:nvPr>
        </p:nvSpPr>
        <p:spPr>
          <a:xfrm>
            <a:off x="3059832" y="84138"/>
            <a:ext cx="6050831" cy="1752600"/>
          </a:xfrm>
        </p:spPr>
        <p:txBody>
          <a:bodyPr>
            <a:normAutofit/>
          </a:bodyPr>
          <a:lstStyle/>
          <a:p>
            <a:pPr algn="r"/>
            <a:r>
              <a:rPr lang="en-US" alt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Formation des</a:t>
            </a:r>
            <a:br>
              <a:rPr lang="en-US" alt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3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Équipes</a:t>
            </a:r>
            <a:r>
              <a:rPr lang="en-US" altLang="en-US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d’Intervention</a:t>
            </a:r>
            <a:r>
              <a:rPr lang="en-US" altLang="en-US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Rapide</a:t>
            </a:r>
            <a:endParaRPr lang="en-US" altLang="en-US" sz="32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3" name="Subtitle 2"/>
          <p:cNvSpPr>
            <a:spLocks noGrp="1"/>
          </p:cNvSpPr>
          <p:nvPr>
            <p:ph type="subTitle" idx="1"/>
          </p:nvPr>
        </p:nvSpPr>
        <p:spPr>
          <a:xfrm>
            <a:off x="0" y="3971528"/>
            <a:ext cx="9144000" cy="609600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l"/>
            <a:r>
              <a:rPr lang="en-US" alt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A4.1 </a:t>
            </a:r>
            <a:r>
              <a:rPr lang="en-US" altLang="en-US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Exercice</a:t>
            </a:r>
            <a:r>
              <a:rPr lang="en-US" alt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rapport de situation (SITREP) et rapport </a:t>
            </a:r>
            <a:r>
              <a:rPr lang="en-US" altLang="en-US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d’investigation</a:t>
            </a:r>
            <a:endParaRPr lang="en-US" altLang="en-US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altLang="en-US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Durée : 45 min</a:t>
            </a:r>
            <a:br>
              <a:rPr lang="en-US" alt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en-US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04098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628800"/>
            <a:ext cx="8229600" cy="3744416"/>
          </a:xfrm>
        </p:spPr>
        <p:txBody>
          <a:bodyPr>
            <a:normAutofit/>
          </a:bodyPr>
          <a:lstStyle/>
          <a:p>
            <a:pPr algn="l"/>
            <a:br>
              <a:rPr lang="en-US" sz="2400" dirty="0"/>
            </a:br>
            <a:r>
              <a:rPr lang="en-US" sz="2400" dirty="0">
                <a:solidFill>
                  <a:srgbClr val="002060"/>
                </a:solidFill>
              </a:rPr>
              <a:t>À la fin de cette activité, vous devriez être en </a:t>
            </a:r>
            <a:r>
              <a:rPr lang="en-US" sz="2400" dirty="0" err="1">
                <a:solidFill>
                  <a:srgbClr val="002060"/>
                </a:solidFill>
              </a:rPr>
              <a:t>mesure</a:t>
            </a:r>
            <a:r>
              <a:rPr lang="en-US" sz="2400" dirty="0">
                <a:solidFill>
                  <a:srgbClr val="002060"/>
                </a:solidFill>
              </a:rPr>
              <a:t>:</a:t>
            </a:r>
            <a:br>
              <a:rPr lang="en-US" sz="2400" dirty="0">
                <a:solidFill>
                  <a:srgbClr val="002060"/>
                </a:solidFill>
              </a:rPr>
            </a:b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1/ </a:t>
            </a:r>
            <a:r>
              <a:rPr lang="en-US" altLang="zh-CN" sz="2400" dirty="0" err="1">
                <a:solidFill>
                  <a:srgbClr val="002060"/>
                </a:solidFill>
              </a:rPr>
              <a:t>D’i</a:t>
            </a:r>
            <a:r>
              <a:rPr lang="en-US" sz="2400" dirty="0" err="1">
                <a:solidFill>
                  <a:srgbClr val="002060"/>
                </a:solidFill>
              </a:rPr>
              <a:t>dentifier</a:t>
            </a:r>
            <a:r>
              <a:rPr lang="en-US" sz="2400" dirty="0">
                <a:solidFill>
                  <a:srgbClr val="002060"/>
                </a:solidFill>
              </a:rPr>
              <a:t> les champs d'information clés à inclure dans un rapport de situation </a:t>
            </a:r>
            <a:r>
              <a:rPr lang="en-US" sz="2400" dirty="0" err="1">
                <a:solidFill>
                  <a:srgbClr val="002060"/>
                </a:solidFill>
              </a:rPr>
              <a:t>journalier</a:t>
            </a:r>
            <a:r>
              <a:rPr lang="en-US" sz="2400" dirty="0">
                <a:solidFill>
                  <a:srgbClr val="002060"/>
                </a:solidFill>
              </a:rPr>
              <a:t> (SITREP).</a:t>
            </a:r>
            <a:br>
              <a:rPr lang="en-US" sz="2400" dirty="0">
                <a:solidFill>
                  <a:srgbClr val="002060"/>
                </a:solidFill>
              </a:rPr>
            </a:b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2/ </a:t>
            </a:r>
            <a:r>
              <a:rPr lang="en-US" altLang="zh-CN" sz="2400" dirty="0" err="1">
                <a:solidFill>
                  <a:srgbClr val="002060"/>
                </a:solidFill>
              </a:rPr>
              <a:t>D’i</a:t>
            </a:r>
            <a:r>
              <a:rPr lang="en-US" sz="2400" dirty="0" err="1">
                <a:solidFill>
                  <a:srgbClr val="002060"/>
                </a:solidFill>
              </a:rPr>
              <a:t>dentifier</a:t>
            </a:r>
            <a:r>
              <a:rPr lang="en-US" sz="2400" dirty="0">
                <a:solidFill>
                  <a:srgbClr val="002060"/>
                </a:solidFill>
              </a:rPr>
              <a:t> les champs </a:t>
            </a:r>
            <a:r>
              <a:rPr lang="en-US" sz="2400" dirty="0" err="1">
                <a:solidFill>
                  <a:srgbClr val="002060"/>
                </a:solidFill>
              </a:rPr>
              <a:t>d'information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err="1">
                <a:solidFill>
                  <a:srgbClr val="002060"/>
                </a:solidFill>
              </a:rPr>
              <a:t>clés</a:t>
            </a:r>
            <a:r>
              <a:rPr lang="en-US" sz="2400" dirty="0">
                <a:solidFill>
                  <a:srgbClr val="002060"/>
                </a:solidFill>
              </a:rPr>
              <a:t> à </a:t>
            </a:r>
            <a:r>
              <a:rPr lang="en-US" sz="2400" dirty="0" err="1">
                <a:solidFill>
                  <a:srgbClr val="002060"/>
                </a:solidFill>
              </a:rPr>
              <a:t>inclure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err="1">
                <a:solidFill>
                  <a:srgbClr val="002060"/>
                </a:solidFill>
              </a:rPr>
              <a:t>dans</a:t>
            </a:r>
            <a:r>
              <a:rPr lang="en-US" sz="2400" dirty="0">
                <a:solidFill>
                  <a:srgbClr val="002060"/>
                </a:solidFill>
              </a:rPr>
              <a:t> un rapport </a:t>
            </a:r>
            <a:r>
              <a:rPr lang="en-US" sz="2400" dirty="0" err="1">
                <a:solidFill>
                  <a:srgbClr val="002060"/>
                </a:solidFill>
              </a:rPr>
              <a:t>d’investigation</a:t>
            </a:r>
            <a:r>
              <a:rPr lang="en-US" sz="2400" dirty="0">
                <a:solidFill>
                  <a:srgbClr val="002060"/>
                </a:solidFill>
              </a:rPr>
              <a:t>.</a:t>
            </a:r>
            <a:br>
              <a:rPr lang="en-US" sz="2400" dirty="0">
                <a:solidFill>
                  <a:srgbClr val="002060"/>
                </a:solidFill>
              </a:rPr>
            </a:br>
            <a:endParaRPr lang="en-GB" sz="2400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91680" y="404664"/>
            <a:ext cx="45191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Objectifs d'apprentissage</a:t>
            </a:r>
            <a:endParaRPr lang="en-GB" sz="3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0467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b="1" dirty="0">
                <a:solidFill>
                  <a:srgbClr val="002060"/>
                </a:solidFill>
              </a:rPr>
              <a:t>Instructions</a:t>
            </a:r>
            <a:endParaRPr lang="en-GB" sz="3600" b="1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4294967295"/>
          </p:nvPr>
        </p:nvSpPr>
        <p:spPr>
          <a:xfrm>
            <a:off x="467544" y="126876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GB" sz="2800" dirty="0">
                <a:solidFill>
                  <a:srgbClr val="002060"/>
                </a:solidFill>
              </a:rPr>
              <a:t>EXERCICE EN ÉQUIPES (4 groupes)</a:t>
            </a:r>
          </a:p>
          <a:p>
            <a:pPr marL="0" indent="0">
              <a:buNone/>
            </a:pPr>
            <a:endParaRPr lang="en-GB" sz="2800" dirty="0">
              <a:solidFill>
                <a:srgbClr val="002060"/>
              </a:solidFill>
            </a:endParaRPr>
          </a:p>
          <a:p>
            <a:pPr marL="514350" indent="-514350">
              <a:buAutoNum type="arabicParenR"/>
            </a:pPr>
            <a:r>
              <a:rPr lang="en-GB" sz="2800" dirty="0">
                <a:solidFill>
                  <a:srgbClr val="002060"/>
                </a:solidFill>
              </a:rPr>
              <a:t>2 </a:t>
            </a:r>
            <a:r>
              <a:rPr lang="en-GB" sz="2800" dirty="0" err="1">
                <a:solidFill>
                  <a:srgbClr val="002060"/>
                </a:solidFill>
              </a:rPr>
              <a:t>groupes</a:t>
            </a:r>
            <a:r>
              <a:rPr lang="en-GB" sz="2800" dirty="0">
                <a:solidFill>
                  <a:srgbClr val="002060"/>
                </a:solidFill>
              </a:rPr>
              <a:t> se </a:t>
            </a:r>
            <a:r>
              <a:rPr lang="en-GB" sz="2800" dirty="0" err="1">
                <a:solidFill>
                  <a:srgbClr val="002060"/>
                </a:solidFill>
              </a:rPr>
              <a:t>voient</a:t>
            </a:r>
            <a:r>
              <a:rPr lang="en-GB" sz="2800" dirty="0">
                <a:solidFill>
                  <a:srgbClr val="002060"/>
                </a:solidFill>
              </a:rPr>
              <a:t> remettre un rapport de situation (SITREP); les 2 </a:t>
            </a:r>
            <a:r>
              <a:rPr lang="en-GB" sz="2800" dirty="0" err="1">
                <a:solidFill>
                  <a:srgbClr val="002060"/>
                </a:solidFill>
              </a:rPr>
              <a:t>autres</a:t>
            </a:r>
            <a:r>
              <a:rPr lang="en-GB" sz="2800" dirty="0">
                <a:solidFill>
                  <a:srgbClr val="002060"/>
                </a:solidFill>
              </a:rPr>
              <a:t> un rapport </a:t>
            </a:r>
            <a:r>
              <a:rPr lang="en-GB" sz="2800" dirty="0" err="1">
                <a:solidFill>
                  <a:srgbClr val="002060"/>
                </a:solidFill>
              </a:rPr>
              <a:t>d’investigation</a:t>
            </a:r>
            <a:r>
              <a:rPr lang="en-GB" sz="2800" dirty="0">
                <a:solidFill>
                  <a:srgbClr val="002060"/>
                </a:solidFill>
              </a:rPr>
              <a:t>.</a:t>
            </a:r>
          </a:p>
          <a:p>
            <a:pPr marL="0" indent="0">
              <a:buNone/>
            </a:pPr>
            <a:endParaRPr lang="en-GB" sz="28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fr-FR" sz="2800" dirty="0">
                <a:solidFill>
                  <a:srgbClr val="002060"/>
                </a:solidFill>
              </a:rPr>
              <a:t>2) Chaque groupe doit analyser les rapports et :</a:t>
            </a:r>
            <a:endParaRPr lang="en-GB" sz="2800" dirty="0">
              <a:solidFill>
                <a:srgbClr val="002060"/>
              </a:solidFill>
            </a:endParaRPr>
          </a:p>
          <a:p>
            <a:pPr lvl="1"/>
            <a:r>
              <a:rPr lang="en-GB" dirty="0">
                <a:solidFill>
                  <a:srgbClr val="002060"/>
                </a:solidFill>
              </a:rPr>
              <a:t>Faire </a:t>
            </a:r>
            <a:r>
              <a:rPr lang="en-GB" dirty="0" err="1">
                <a:solidFill>
                  <a:srgbClr val="002060"/>
                </a:solidFill>
              </a:rPr>
              <a:t>une</a:t>
            </a:r>
            <a:r>
              <a:rPr lang="en-GB" dirty="0">
                <a:solidFill>
                  <a:srgbClr val="002060"/>
                </a:solidFill>
              </a:rPr>
              <a:t> analyse critique de </a:t>
            </a:r>
            <a:r>
              <a:rPr lang="en-GB" dirty="0" err="1">
                <a:solidFill>
                  <a:srgbClr val="002060"/>
                </a:solidFill>
              </a:rPr>
              <a:t>leur</a:t>
            </a:r>
            <a:r>
              <a:rPr lang="en-GB" dirty="0">
                <a:solidFill>
                  <a:srgbClr val="002060"/>
                </a:solidFill>
              </a:rPr>
              <a:t> format et </a:t>
            </a:r>
            <a:r>
              <a:rPr lang="en-GB" dirty="0" err="1">
                <a:solidFill>
                  <a:srgbClr val="002060"/>
                </a:solidFill>
              </a:rPr>
              <a:t>leur</a:t>
            </a:r>
            <a:r>
              <a:rPr lang="en-GB" dirty="0">
                <a:solidFill>
                  <a:srgbClr val="002060"/>
                </a:solidFill>
              </a:rPr>
              <a:t> </a:t>
            </a:r>
            <a:r>
              <a:rPr lang="en-GB" dirty="0" err="1">
                <a:solidFill>
                  <a:srgbClr val="002060"/>
                </a:solidFill>
              </a:rPr>
              <a:t>contenu</a:t>
            </a:r>
            <a:r>
              <a:rPr lang="en-GB" dirty="0">
                <a:solidFill>
                  <a:srgbClr val="00206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101488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b="1" dirty="0">
                <a:solidFill>
                  <a:srgbClr val="002060"/>
                </a:solidFill>
              </a:rPr>
              <a:t>Débriefing: un modèle de SITREP</a:t>
            </a:r>
            <a:endParaRPr lang="en-GB" sz="3600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989698232"/>
              </p:ext>
            </p:extLst>
          </p:nvPr>
        </p:nvGraphicFramePr>
        <p:xfrm>
          <a:off x="683568" y="1340768"/>
          <a:ext cx="7560840" cy="4608512"/>
        </p:xfrm>
        <a:graphic>
          <a:graphicData uri="http://schemas.openxmlformats.org/drawingml/2006/table">
            <a:tbl>
              <a:tblPr firstRow="1" firstCol="1" bandRow="1"/>
              <a:tblGrid>
                <a:gridCol w="18870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737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Date/heure</a:t>
                      </a:r>
                      <a:endParaRPr lang="en-GB" sz="11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GB" sz="11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Lieux/Zones affectées</a:t>
                      </a:r>
                      <a:endParaRPr lang="en-GB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Résumé</a:t>
                      </a:r>
                      <a:endParaRPr lang="en-GB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GB" sz="11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Situation épidémiologique</a:t>
                      </a:r>
                      <a:endParaRPr lang="en-GB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Actions engagées</a:t>
                      </a:r>
                      <a:endParaRPr lang="en-GB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Contacts et coordination</a:t>
                      </a:r>
                      <a:endParaRPr lang="en-GB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GB" sz="11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Défis/obstacles</a:t>
                      </a:r>
                      <a:endParaRPr lang="en-GB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GB" sz="11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 dirty="0">
                          <a:effectLst/>
                          <a:latin typeface="Calibri"/>
                          <a:ea typeface="SimSun"/>
                          <a:cs typeface="Times New Roman"/>
                        </a:rPr>
                        <a:t>Actions recommandées</a:t>
                      </a:r>
                      <a:endParaRPr lang="en-GB" sz="11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42290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b="1" dirty="0">
                <a:solidFill>
                  <a:srgbClr val="002060"/>
                </a:solidFill>
              </a:rPr>
              <a:t>Débriefing: rapport d’investigation</a:t>
            </a:r>
            <a:endParaRPr lang="en-GB" sz="3600" b="1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4294967295"/>
          </p:nvPr>
        </p:nvSpPr>
        <p:spPr>
          <a:xfrm>
            <a:off x="467544" y="1268760"/>
            <a:ext cx="8229600" cy="4525963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fr-FR" sz="1400" dirty="0">
                <a:solidFill>
                  <a:srgbClr val="002060"/>
                </a:solidFill>
              </a:rPr>
              <a:t>Sur la base de l’Annexe 7A : Modèle pour la rédaction du rapport d’investigation de district (extrait de la SIMR).</a:t>
            </a:r>
          </a:p>
          <a:p>
            <a:pPr marL="0" indent="0">
              <a:spcBef>
                <a:spcPts val="0"/>
              </a:spcBef>
              <a:buNone/>
            </a:pPr>
            <a:endParaRPr lang="fr-FR" sz="1400" dirty="0">
              <a:solidFill>
                <a:srgbClr val="00206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fr-FR" sz="1600" b="1" dirty="0">
                <a:solidFill>
                  <a:srgbClr val="002060"/>
                </a:solidFill>
              </a:rPr>
              <a:t>Champs du rapport d’investigation</a:t>
            </a:r>
          </a:p>
          <a:p>
            <a:pPr marL="0" indent="0">
              <a:spcBef>
                <a:spcPts val="0"/>
              </a:spcBef>
              <a:buNone/>
            </a:pPr>
            <a:endParaRPr lang="fr-FR" sz="1600" dirty="0">
              <a:solidFill>
                <a:srgbClr val="00206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fr-FR" sz="1600" dirty="0">
                <a:solidFill>
                  <a:srgbClr val="002060"/>
                </a:solidFill>
              </a:rPr>
              <a:t>Titre/Description (maladie/affection faisant l’objet de l’enquête)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sz="1600" dirty="0">
                <a:solidFill>
                  <a:srgbClr val="002060"/>
                </a:solidFill>
              </a:rPr>
              <a:t>Période/Lieu (Villages, Voisinages, District, Province)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sz="1600" dirty="0">
                <a:solidFill>
                  <a:srgbClr val="002060"/>
                </a:solidFill>
              </a:rPr>
              <a:t>Résumé exécutif </a:t>
            </a:r>
          </a:p>
          <a:p>
            <a:pPr marL="0" indent="0">
              <a:spcBef>
                <a:spcPts val="0"/>
              </a:spcBef>
              <a:buNone/>
            </a:pPr>
            <a:endParaRPr lang="fr-FR" sz="1600" dirty="0">
              <a:solidFill>
                <a:srgbClr val="002060"/>
              </a:solidFill>
            </a:endParaRPr>
          </a:p>
          <a:p>
            <a:pPr marL="400050" indent="-400050">
              <a:spcBef>
                <a:spcPts val="0"/>
              </a:spcBef>
              <a:buAutoNum type="romanUcPeriod"/>
            </a:pPr>
            <a:r>
              <a:rPr lang="fr-FR" sz="1600" dirty="0">
                <a:solidFill>
                  <a:srgbClr val="002060"/>
                </a:solidFill>
              </a:rPr>
              <a:t>Introduction</a:t>
            </a:r>
          </a:p>
          <a:p>
            <a:pPr marL="400050" indent="-400050">
              <a:spcBef>
                <a:spcPts val="0"/>
              </a:spcBef>
              <a:buAutoNum type="romanUcPeriod"/>
            </a:pPr>
            <a:r>
              <a:rPr lang="fr-FR" sz="1600" dirty="0">
                <a:solidFill>
                  <a:srgbClr val="002060"/>
                </a:solidFill>
              </a:rPr>
              <a:t>Méthodes</a:t>
            </a:r>
          </a:p>
          <a:p>
            <a:pPr marL="400050" indent="-400050">
              <a:spcBef>
                <a:spcPts val="0"/>
              </a:spcBef>
              <a:buAutoNum type="romanUcPeriod"/>
            </a:pPr>
            <a:r>
              <a:rPr lang="fr-FR" sz="1600" dirty="0">
                <a:solidFill>
                  <a:srgbClr val="002060"/>
                </a:solidFill>
              </a:rPr>
              <a:t>Résultats</a:t>
            </a:r>
          </a:p>
          <a:p>
            <a:pPr marL="400050" indent="-400050">
              <a:spcBef>
                <a:spcPts val="0"/>
              </a:spcBef>
              <a:buFont typeface="Arial" charset="0"/>
              <a:buAutoNum type="romanUcPeriod"/>
            </a:pPr>
            <a:r>
              <a:rPr lang="fr-FR" sz="1600" dirty="0">
                <a:solidFill>
                  <a:srgbClr val="002060"/>
                </a:solidFill>
              </a:rPr>
              <a:t>Auto-évaluation de la promptitude et de la qualité de la préparation, de la détection, de l’investigation et de la riposte à la flambée</a:t>
            </a:r>
          </a:p>
          <a:p>
            <a:pPr marL="400050" indent="-400050">
              <a:spcBef>
                <a:spcPts val="0"/>
              </a:spcBef>
              <a:buFont typeface="Arial" charset="0"/>
              <a:buAutoNum type="romanUcPeriod"/>
            </a:pPr>
            <a:r>
              <a:rPr lang="fr-FR" sz="1600" dirty="0">
                <a:solidFill>
                  <a:srgbClr val="002060"/>
                </a:solidFill>
              </a:rPr>
              <a:t>Evaluation des autres aspects de la riposte</a:t>
            </a:r>
          </a:p>
          <a:p>
            <a:pPr marL="400050" indent="-400050">
              <a:spcBef>
                <a:spcPts val="0"/>
              </a:spcBef>
              <a:buAutoNum type="romanUcPeriod"/>
            </a:pPr>
            <a:r>
              <a:rPr lang="fr-FR" sz="1600" dirty="0">
                <a:solidFill>
                  <a:srgbClr val="002060"/>
                </a:solidFill>
              </a:rPr>
              <a:t>Interprétations, discussion et conclusions</a:t>
            </a:r>
          </a:p>
          <a:p>
            <a:pPr marL="400050" indent="-400050">
              <a:spcBef>
                <a:spcPts val="0"/>
              </a:spcBef>
              <a:buAutoNum type="romanUcPeriod"/>
            </a:pPr>
            <a:r>
              <a:rPr lang="fr-FR" sz="1600" dirty="0">
                <a:solidFill>
                  <a:srgbClr val="002060"/>
                </a:solidFill>
              </a:rPr>
              <a:t>Actions de santé publique recommandées</a:t>
            </a:r>
            <a:endParaRPr lang="en-GB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4910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>
            <a:extLst>
              <a:ext uri="{FF2B5EF4-FFF2-40B4-BE49-F238E27FC236}">
                <a16:creationId xmlns:a16="http://schemas.microsoft.com/office/drawing/2014/main" id="{75A310CD-2EA6-4C4B-9A39-48B0109090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en-US" sz="3600" b="1">
                <a:solidFill>
                  <a:srgbClr val="002060"/>
                </a:solidFill>
              </a:rPr>
              <a:t>Clause de non-responsabilité</a:t>
            </a:r>
          </a:p>
        </p:txBody>
      </p:sp>
      <p:sp>
        <p:nvSpPr>
          <p:cNvPr id="46083" name="Content Placeholder 2">
            <a:extLst>
              <a:ext uri="{FF2B5EF4-FFF2-40B4-BE49-F238E27FC236}">
                <a16:creationId xmlns:a16="http://schemas.microsoft.com/office/drawing/2014/main" id="{A0EB7FF0-DE40-4487-80F0-493239C7D3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4313"/>
            <a:ext cx="8229600" cy="4525962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 sz="1500" b="1"/>
              <a:t>WHO Health Security Learning Platform - </a:t>
            </a:r>
            <a:r>
              <a:rPr lang="en-US" altLang="en-US" sz="1400" b="1"/>
              <a:t>Training Materials</a:t>
            </a:r>
            <a:endParaRPr lang="en-US" altLang="en-US" sz="1500" b="1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 b="1"/>
              <a:t>Plateforme d’Apprentissage de l'OMS sur la Sécurité Sanitaire - Matériel de formation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Ces matériels de formation de l'OMS sont © Organisation mondiale de la Santé (OMS) 2018. Tous droits réservés.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Votre utilisation de ces matériels est soumise aux conditions d’utilisation de la "Plate-forme d'Apprentissage de la Sécurité Sanitaire de l’OMS, Matériel de Formation", que vous avez acceptés lors du téléchargement et qui sont disponibles sur la Plateforme d'Apprentissage de la Sécurité Sanitaire: </a:t>
            </a:r>
            <a:r>
              <a:rPr lang="en-US" altLang="en-US" sz="1500" u="sng">
                <a:hlinkClick r:id="rId2"/>
              </a:rPr>
              <a:t>https://extranet.who.int/hslp</a:t>
            </a:r>
            <a:endParaRPr lang="en-US" altLang="en-US" sz="1500" u="sng"/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Si vous adaptez, modifiez, traduisez ou révisez de toute autre manière le contenu de ces documents, vous n'impliquerez pas que l'OMS soit affiliée à de telles modifications et n'utiliserez pas le nom ou l'emblème de l'OMS dans ces documents modifiés.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En outre, nous vous invitons à informer l'OMS de toute modification de ces documents que vous utilisez publiquement, à des fins d'archivage et de développement continu, en envoyant un courrier électronique à l'adresse suivante: </a:t>
            </a:r>
            <a:r>
              <a:rPr lang="fr-FR" altLang="en-US" sz="1500">
                <a:hlinkClick r:id="rId3"/>
              </a:rPr>
              <a:t>ihrhrt@who.int</a:t>
            </a:r>
            <a:r>
              <a:rPr lang="fr-FR" altLang="en-US" sz="1500"/>
              <a:t> </a:t>
            </a:r>
            <a:endParaRPr lang="en-US" altLang="en-US" sz="1500"/>
          </a:p>
        </p:txBody>
      </p:sp>
    </p:spTree>
    <p:extLst>
      <p:ext uri="{BB962C8B-B14F-4D97-AF65-F5344CB8AC3E}">
        <p14:creationId xmlns:p14="http://schemas.microsoft.com/office/powerpoint/2010/main" val="23016285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>
            <a:spLocks noGrp="1"/>
          </p:cNvSpPr>
          <p:nvPr>
            <p:ph type="title"/>
          </p:nvPr>
        </p:nvSpPr>
        <p:spPr>
          <a:xfrm>
            <a:off x="539552" y="2420888"/>
            <a:ext cx="8229600" cy="1143000"/>
          </a:xfrm>
        </p:spPr>
        <p:txBody>
          <a:bodyPr/>
          <a:lstStyle/>
          <a:p>
            <a:r>
              <a:rPr lang="en-ZW" altLang="en-US" sz="6000" b="1" i="1" dirty="0" err="1">
                <a:solidFill>
                  <a:srgbClr val="002060"/>
                </a:solidFill>
              </a:rPr>
              <a:t>Merci</a:t>
            </a:r>
            <a:r>
              <a:rPr lang="en-ZW" altLang="en-US" sz="6000" b="1" i="1" dirty="0">
                <a:solidFill>
                  <a:srgbClr val="002060"/>
                </a:solidFill>
              </a:rPr>
              <a:t> !</a:t>
            </a:r>
          </a:p>
        </p:txBody>
      </p:sp>
    </p:spTree>
    <p:extLst>
      <p:ext uri="{BB962C8B-B14F-4D97-AF65-F5344CB8AC3E}">
        <p14:creationId xmlns:p14="http://schemas.microsoft.com/office/powerpoint/2010/main" val="36439519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382</Words>
  <Application>Microsoft Office PowerPoint</Application>
  <PresentationFormat>On-screen Show (4:3)</PresentationFormat>
  <Paragraphs>62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SimSun</vt:lpstr>
      <vt:lpstr>SimSun</vt:lpstr>
      <vt:lpstr>Arial</vt:lpstr>
      <vt:lpstr>Arial Narrow</vt:lpstr>
      <vt:lpstr>Calibri</vt:lpstr>
      <vt:lpstr>Times New Roman</vt:lpstr>
      <vt:lpstr>Office Theme</vt:lpstr>
      <vt:lpstr>RC 59 Template EN</vt:lpstr>
      <vt:lpstr>Formation des Équipes d’Intervention Rapide</vt:lpstr>
      <vt:lpstr> À la fin de cette activité, vous devriez être en mesure:  1/ D’identifier les champs d'information clés à inclure dans un rapport de situation journalier (SITREP).  2/ D’identifier les champs d'information clés à inclure dans un rapport d’investigation. </vt:lpstr>
      <vt:lpstr>Instructions</vt:lpstr>
      <vt:lpstr>Débriefing: un modèle de SITREP</vt:lpstr>
      <vt:lpstr>Débriefing: rapport d’investigation</vt:lpstr>
      <vt:lpstr>Clause de non-responsabilité</vt:lpstr>
      <vt:lpstr>Merci !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DELIVERABLE - SITREP</dc:title>
  <dc:creator>gaturukup</dc:creator>
  <cp:lastModifiedBy>GOMEZ, Paula</cp:lastModifiedBy>
  <cp:revision>19</cp:revision>
  <dcterms:created xsi:type="dcterms:W3CDTF">2015-09-25T15:24:33Z</dcterms:created>
  <dcterms:modified xsi:type="dcterms:W3CDTF">2018-06-13T13:48:35Z</dcterms:modified>
</cp:coreProperties>
</file>